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0" r:id="rId4"/>
    <p:sldId id="261" r:id="rId5"/>
    <p:sldId id="262" r:id="rId6"/>
    <p:sldId id="265" r:id="rId7"/>
    <p:sldId id="268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D1B-897B-4BA8-B638-6268263FD68B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F1FE-56D0-4121-A924-01A2646BA3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017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D1B-897B-4BA8-B638-6268263FD68B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F1FE-56D0-4121-A924-01A2646BA3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97659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D1B-897B-4BA8-B638-6268263FD68B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F1FE-56D0-4121-A924-01A2646BA3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3477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D1B-897B-4BA8-B638-6268263FD68B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F1FE-56D0-4121-A924-01A2646BA3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1452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D1B-897B-4BA8-B638-6268263FD68B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F1FE-56D0-4121-A924-01A2646BA3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0761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D1B-897B-4BA8-B638-6268263FD68B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F1FE-56D0-4121-A924-01A2646BA3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4315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D1B-897B-4BA8-B638-6268263FD68B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F1FE-56D0-4121-A924-01A2646BA3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2915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D1B-897B-4BA8-B638-6268263FD68B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F1FE-56D0-4121-A924-01A2646BA3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30278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D1B-897B-4BA8-B638-6268263FD68B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F1FE-56D0-4121-A924-01A2646BA3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85249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D1B-897B-4BA8-B638-6268263FD68B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F1FE-56D0-4121-A924-01A2646BA3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8876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FD1B-897B-4BA8-B638-6268263FD68B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DF1FE-56D0-4121-A924-01A2646BA3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215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4FD1B-897B-4BA8-B638-6268263FD68B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DF1FE-56D0-4121-A924-01A2646BA3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4323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596" y="571480"/>
            <a:ext cx="828091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atin typeface="Gabriola" pitchFamily="82" charset="0"/>
                <a:cs typeface="Times New Roman" panose="02020603050405020304" pitchFamily="18" charset="0"/>
              </a:rPr>
              <a:t>Форма работы с </a:t>
            </a:r>
            <a:r>
              <a:rPr lang="ru-RU" sz="5400" b="1" dirty="0" smtClean="0">
                <a:latin typeface="Gabriola" pitchFamily="82" charset="0"/>
                <a:cs typeface="Times New Roman" panose="02020603050405020304" pitchFamily="18" charset="0"/>
              </a:rPr>
              <a:t>семьей по </a:t>
            </a:r>
            <a:r>
              <a:rPr lang="ru-RU" sz="5400" b="1" dirty="0" smtClean="0">
                <a:latin typeface="Gabriola" pitchFamily="82" charset="0"/>
                <a:cs typeface="Times New Roman" panose="02020603050405020304" pitchFamily="18" charset="0"/>
              </a:rPr>
              <a:t>нравственно – патриотическому воспитанию </a:t>
            </a:r>
            <a:r>
              <a:rPr lang="ru-RU" sz="5400" b="1" dirty="0" smtClean="0">
                <a:latin typeface="Gabriola" pitchFamily="82" charset="0"/>
                <a:cs typeface="Times New Roman" panose="02020603050405020304" pitchFamily="18" charset="0"/>
              </a:rPr>
              <a:t>дошкольников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86050" y="5500702"/>
            <a:ext cx="6000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«Любовь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Родине начинается 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семьи».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Ф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Бекон.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5548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889844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214290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pPr algn="ctr"/>
            <a:r>
              <a:rPr lang="ru-RU" sz="5400" b="1" dirty="0" smtClean="0">
                <a:latin typeface="Gabriola" pitchFamily="82" charset="0"/>
                <a:cs typeface="Times New Roman" panose="02020603050405020304" pitchFamily="18" charset="0"/>
              </a:rPr>
              <a:t>Актуальность</a:t>
            </a:r>
            <a:endParaRPr lang="ru-RU" sz="5400" b="1" dirty="0">
              <a:latin typeface="Gabriola" pitchFamily="82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2071678"/>
            <a:ext cx="72866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Актуальность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проблемы состоит в том, что современные дети мало знают о своём городе, стране, особенностях народных традиции, часто равнодушны к близким людям, в том числе к товарищам по группе, редко сострадают чужому горю. Явно недостаточной является работа с родителями по проблеме нравственно-патриотического воспитания в семье.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Любовь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Родине начинается с семьи, с любви к своим близким. Каждая семья имеет свои традиции, свою историю, свой опыт, передаваемый из поколения в поколение. Ценности семейной жизни, усваиваемые  ребёнком с первых лет жизни, имеет неоспоримое значение для человека в любом возрасте.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Взаимоотношения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семье проецируются на отношения в обществе и составляют основу гражданского поведения человека.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880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889844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9734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57166"/>
            <a:ext cx="78488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 smtClean="0">
                <a:latin typeface="Gabriola" pitchFamily="82" charset="0"/>
                <a:cs typeface="Times New Roman" panose="02020603050405020304" pitchFamily="18" charset="0"/>
              </a:rPr>
              <a:t>Задача </a:t>
            </a:r>
            <a:r>
              <a:rPr lang="ru-RU" sz="5400" b="1" dirty="0">
                <a:latin typeface="Gabriola" pitchFamily="82" charset="0"/>
                <a:cs typeface="Times New Roman" panose="02020603050405020304" pitchFamily="18" charset="0"/>
              </a:rPr>
              <a:t>ДОУ </a:t>
            </a:r>
            <a:r>
              <a:rPr lang="ru-RU" sz="5400" b="1" dirty="0" smtClean="0">
                <a:latin typeface="Gabriola" pitchFamily="82" charset="0"/>
                <a:cs typeface="Times New Roman" panose="02020603050405020304" pitchFamily="18" charset="0"/>
              </a:rPr>
              <a:t>и педагогов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вовлечь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родителей в процесс патриотического воспитания детей с помощью взаимодействия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1571604" y="2428868"/>
            <a:ext cx="714380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500562" y="2500306"/>
            <a:ext cx="714380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286644" y="2428868"/>
            <a:ext cx="714380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57224" y="3929066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Информационно-аналитический блок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000496" y="4071942"/>
            <a:ext cx="1714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Практический блок</a:t>
            </a:r>
            <a:endParaRPr lang="ru-RU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786578" y="3929066"/>
            <a:ext cx="17145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Контрольно-оценочный блок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3362906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-100154"/>
            <a:ext cx="9144000" cy="695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889844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9734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2084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566678"/>
            <a:ext cx="792088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latin typeface="Gabriola" pitchFamily="82" charset="0"/>
                <a:cs typeface="Times New Roman" panose="02020603050405020304" pitchFamily="18" charset="0"/>
              </a:rPr>
              <a:t>Традиционные </a:t>
            </a:r>
            <a:r>
              <a:rPr lang="ru-RU" sz="5400" b="1" dirty="0" smtClean="0">
                <a:latin typeface="Gabriola" pitchFamily="82" charset="0"/>
                <a:cs typeface="Times New Roman" panose="02020603050405020304" pitchFamily="18" charset="0"/>
              </a:rPr>
              <a:t>формы </a:t>
            </a:r>
            <a:r>
              <a:rPr lang="ru-RU" sz="5400" b="1" dirty="0">
                <a:latin typeface="Gabriola" pitchFamily="82" charset="0"/>
                <a:cs typeface="Times New Roman" panose="02020603050405020304" pitchFamily="18" charset="0"/>
              </a:rPr>
              <a:t>работы с </a:t>
            </a:r>
            <a:r>
              <a:rPr lang="ru-RU" sz="5400" b="1" dirty="0" smtClean="0">
                <a:latin typeface="Gabriola" pitchFamily="82" charset="0"/>
                <a:cs typeface="Times New Roman" panose="02020603050405020304" pitchFamily="18" charset="0"/>
              </a:rPr>
              <a:t>родителями</a:t>
            </a:r>
            <a:endParaRPr lang="ru-RU" sz="5400" b="1" dirty="0" smtClean="0">
              <a:latin typeface="Gabriola" pitchFamily="82" charset="0"/>
              <a:cs typeface="Times New Roman" panose="02020603050405020304" pitchFamily="18" charset="0"/>
            </a:endParaRPr>
          </a:p>
          <a:p>
            <a:pPr algn="ctr"/>
            <a:endParaRPr lang="ru-RU" sz="5400" b="1" dirty="0">
              <a:latin typeface="Gabriola" pitchFamily="82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Анкетирование «Семейные традиции» 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Консультации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родительских уголках 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Родительские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собрания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деятельность детей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родителей:(оформление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выставок, рисунков,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стенгазет, изготовление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макетов с родителями, составление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кроссвордов, поисковая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деятельность: подбор познавательных статей из истории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города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кскурсии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фотокамерой, видеосъемкой (практическая помощь родителей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0" y="2551837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706512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-10015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889844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9734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2084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17386"/>
            <a:ext cx="8064896" cy="57861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latin typeface="Gabriola" pitchFamily="82" charset="0"/>
                <a:cs typeface="Times New Roman" panose="02020603050405020304" pitchFamily="18" charset="0"/>
              </a:rPr>
              <a:t>Н</a:t>
            </a:r>
            <a:r>
              <a:rPr lang="ru-RU" sz="5400" b="1" dirty="0" smtClean="0">
                <a:latin typeface="Gabriola" pitchFamily="82" charset="0"/>
                <a:cs typeface="Times New Roman" panose="02020603050405020304" pitchFamily="18" charset="0"/>
              </a:rPr>
              <a:t>етрадиционные </a:t>
            </a:r>
            <a:r>
              <a:rPr lang="ru-RU" sz="5400" b="1" dirty="0">
                <a:latin typeface="Gabriola" pitchFamily="82" charset="0"/>
                <a:cs typeface="Times New Roman" panose="02020603050405020304" pitchFamily="18" charset="0"/>
              </a:rPr>
              <a:t>формы работы с </a:t>
            </a:r>
            <a:r>
              <a:rPr lang="ru-RU" sz="5400" b="1" dirty="0" smtClean="0">
                <a:latin typeface="Gabriola" pitchFamily="82" charset="0"/>
                <a:cs typeface="Times New Roman" panose="02020603050405020304" pitchFamily="18" charset="0"/>
              </a:rPr>
              <a:t>родителями</a:t>
            </a:r>
          </a:p>
          <a:p>
            <a:pPr algn="ctr"/>
            <a:endParaRPr lang="ru-RU" sz="5400" b="1" dirty="0" smtClean="0">
              <a:latin typeface="Gabriola" pitchFamily="82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Гостиные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Круглый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стол;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занятия родителей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детей;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Практикумы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мастер-классы;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Обсуждение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распространение семейного опыта;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Музыкальные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гостиные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детско-родительские встречи в различных формах:  конкурсы, спортивные мероприятия, фольклорные досуги,  посиделки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Родительская почта» - выявление запросов родителей по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проблемам семейного воспитания.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6482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-100153"/>
            <a:ext cx="9144000" cy="695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889844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9734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2084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17386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2910" y="363915"/>
            <a:ext cx="76111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latin typeface="Gabriola" pitchFamily="82" charset="0"/>
                <a:cs typeface="Times New Roman" panose="02020603050405020304" pitchFamily="18" charset="0"/>
              </a:rPr>
              <a:t>Примерные темы маршрута выходного </a:t>
            </a:r>
            <a:r>
              <a:rPr lang="ru-RU" sz="5400" b="1" dirty="0" smtClean="0">
                <a:latin typeface="Gabriola" pitchFamily="82" charset="0"/>
                <a:cs typeface="Times New Roman" panose="02020603050405020304" pitchFamily="18" charset="0"/>
              </a:rPr>
              <a:t>дня</a:t>
            </a:r>
          </a:p>
          <a:p>
            <a:pPr algn="ctr"/>
            <a:endParaRPr lang="ru-RU" sz="5400" b="1" dirty="0">
              <a:latin typeface="Gabriola" pitchFamily="82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.«Памятные места героического прошлого города»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«Исторические достопримечательности города»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«Любимый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уголок»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Гордись своим именем улица»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Улицы города» - обзорные экскурсии  по улицам района, познакомить с новостройками, социальными объектами, зонами отдыха.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Куда повести ребенка в выходной день: музеи, кинотеатр, парки» </a:t>
            </a:r>
          </a:p>
        </p:txBody>
      </p:sp>
    </p:spTree>
    <p:extLst>
      <p:ext uri="{BB962C8B-B14F-4D97-AF65-F5344CB8AC3E}">
        <p14:creationId xmlns:p14="http://schemas.microsoft.com/office/powerpoint/2010/main" xmlns="" val="1188775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-10015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39552" y="889844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197346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20840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517386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857224" y="1000108"/>
            <a:ext cx="7992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Таким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образом,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сотрудничестве с семьей по формированию основ патриотического воспитания важную роль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играют не только формы работы, но 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наглядные средства педагогического просвещения, оформленные с широким использованием ИКТ: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журналы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газеты, издаваемые ДОО для родителей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стенгазеты;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буклеты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папки-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передвижки;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фотовыставки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фотостенды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памятки-рекомендации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видеофильмы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мини-библиотеки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2440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Денис\Desktop\img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7313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098903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257</Words>
  <Application>Microsoft Office PowerPoint</Application>
  <PresentationFormat>Экран (4:3)</PresentationFormat>
  <Paragraphs>81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Денис</dc:creator>
  <cp:lastModifiedBy>Админ</cp:lastModifiedBy>
  <cp:revision>22</cp:revision>
  <dcterms:created xsi:type="dcterms:W3CDTF">2018-03-06T07:29:51Z</dcterms:created>
  <dcterms:modified xsi:type="dcterms:W3CDTF">2022-03-09T19:15:38Z</dcterms:modified>
</cp:coreProperties>
</file>